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r>
              <a:rPr lang="en-US" dirty="0" smtClean="0"/>
              <a:t>.6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</p:spPr>
            <p:txBody>
              <a:bodyPr>
                <a:normAutofit/>
              </a:bodyPr>
              <a:lstStyle/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3600" b="0" dirty="0" smtClean="0"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3600" b="0" i="1" smtClean="0">
                                <a:latin typeface="Cambria Math"/>
                                <a:ea typeface="Cambria Math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4</m:t>
                              </m:r>
                            </m:e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−1</m:t>
                              </m:r>
                            </m:e>
                          </m:mr>
                          <m:mr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3</m:t>
                              </m:r>
                            </m:e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2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3600" b="0" i="1" smtClean="0">
                                <a:latin typeface="Cambria Math"/>
                                <a:ea typeface="Cambria Math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−5</m:t>
                              </m:r>
                            </m:e>
                          </m:mr>
                          <m:mr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4</m:t>
                              </m:r>
                            </m:e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8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3600" b="0" dirty="0" smtClean="0">
                  <a:ea typeface="Cambria Math" pitchFamily="18" charset="0"/>
                </a:endParaRPr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3600" dirty="0" smtClean="0">
                    <a:ea typeface="Cambria Math" pitchFamily="18" charset="0"/>
                  </a:rPr>
                  <a:t> Using the given matrices, evaluate the expression </a:t>
                </a:r>
                <a14:m>
                  <m:oMath xmlns:m="http://schemas.openxmlformats.org/officeDocument/2006/math">
                    <m:r>
                      <a:rPr lang="en-US" sz="3600" i="1" dirty="0" smtClean="0">
                        <a:latin typeface="Cambria Math"/>
                        <a:ea typeface="Cambria Math" pitchFamily="18" charset="0"/>
                      </a:rPr>
                      <m:t>𝐴</m:t>
                    </m:r>
                    <m:r>
                      <a:rPr lang="en-US" sz="3600" i="1" dirty="0" smtClean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n-US" sz="3600" i="1" dirty="0" smtClean="0">
                        <a:latin typeface="Cambria Math"/>
                        <a:ea typeface="Cambria Math" pitchFamily="18" charset="0"/>
                      </a:rPr>
                      <m:t>𝐵</m:t>
                    </m:r>
                    <m:r>
                      <a:rPr lang="en-US" sz="3600" i="1" dirty="0" smtClean="0">
                        <a:latin typeface="Cambria Math"/>
                        <a:ea typeface="Cambria Math" pitchFamily="18" charset="0"/>
                      </a:rPr>
                      <m:t>+</m:t>
                    </m:r>
                    <m:r>
                      <a:rPr lang="en-US" sz="3600" i="1" dirty="0" smtClean="0">
                        <a:latin typeface="Cambria Math"/>
                        <a:ea typeface="Cambria Math" pitchFamily="18" charset="0"/>
                      </a:rPr>
                      <m:t>𝐶</m:t>
                    </m:r>
                    <m:r>
                      <a:rPr lang="en-US" sz="3600" i="1" dirty="0" smtClean="0">
                        <a:latin typeface="Cambria Math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en-US" sz="3600" dirty="0" smtClean="0">
                    <a:ea typeface="Cambria Math" pitchFamily="18" charset="0"/>
                  </a:rPr>
                  <a:t>.</a:t>
                </a:r>
                <a:br>
                  <a:rPr lang="en-US" sz="3600" dirty="0" smtClean="0">
                    <a:ea typeface="Cambria Math" pitchFamily="18" charset="0"/>
                  </a:rPr>
                </a:b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/>
                        <a:ea typeface="Cambria Math" pitchFamily="18" charset="0"/>
                      </a:rPr>
                      <m:t>𝐴</m:t>
                    </m:r>
                    <m:r>
                      <a:rPr lang="en-US" sz="3600" b="0" i="1" smtClean="0">
                        <a:latin typeface="Cambria Math"/>
                        <a:ea typeface="Cambria Math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3600" b="0" i="1" smtClean="0">
                                <a:latin typeface="Cambria Math"/>
                                <a:ea typeface="Cambria Math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−8</m:t>
                              </m:r>
                            </m:e>
                          </m:mr>
                          <m:mr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3</m:t>
                              </m:r>
                            </m:e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−1</m:t>
                              </m:r>
                            </m:e>
                          </m:mr>
                          <m:mr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−6</m:t>
                              </m:r>
                            </m:e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  <m:r>
                      <a:rPr lang="en-US" sz="3600" b="0" i="1" smtClean="0">
                        <a:latin typeface="Cambria Math"/>
                        <a:ea typeface="Cambria Math" pitchFamily="18" charset="0"/>
                      </a:rPr>
                      <m:t>, </m:t>
                    </m:r>
                    <m:r>
                      <a:rPr lang="en-US" sz="3600" b="0" i="1" smtClean="0">
                        <a:latin typeface="Cambria Math"/>
                        <a:ea typeface="Cambria Math" pitchFamily="18" charset="0"/>
                      </a:rPr>
                      <m:t>𝐵</m:t>
                    </m:r>
                    <m:r>
                      <a:rPr lang="en-US" sz="3600" b="0" i="1" smtClean="0">
                        <a:latin typeface="Cambria Math"/>
                        <a:ea typeface="Cambria Math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3600" b="0" i="1" smtClean="0">
                                <a:latin typeface="Cambria Math"/>
                                <a:ea typeface="Cambria Math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6</m:t>
                              </m:r>
                            </m:e>
                          </m:mr>
                          <m:mr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−2</m:t>
                              </m:r>
                            </m:e>
                          </m:mr>
                        </m:m>
                      </m:e>
                    </m:d>
                    <m:r>
                      <a:rPr lang="en-US" sz="3600" b="0" i="1" smtClean="0">
                        <a:latin typeface="Cambria Math"/>
                        <a:ea typeface="Cambria Math" pitchFamily="18" charset="0"/>
                      </a:rPr>
                      <m:t>, </m:t>
                    </m:r>
                  </m:oMath>
                </a14:m>
                <a:r>
                  <a:rPr lang="en-US" sz="3600" b="0" i="1" dirty="0" smtClean="0">
                    <a:latin typeface="Cambria Math"/>
                    <a:ea typeface="Cambria Math" pitchFamily="18" charset="0"/>
                  </a:rPr>
                  <a:t/>
                </a:r>
                <a:br>
                  <a:rPr lang="en-US" sz="3600" b="0" i="1" dirty="0" smtClean="0">
                    <a:latin typeface="Cambria Math"/>
                    <a:ea typeface="Cambria Math" pitchFamily="18" charset="0"/>
                  </a:rPr>
                </a:b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/>
                        <a:ea typeface="Cambria Math" pitchFamily="18" charset="0"/>
                      </a:rPr>
                      <m:t>𝐶</m:t>
                    </m:r>
                    <m:r>
                      <a:rPr lang="en-US" sz="3600" b="0" i="1" smtClean="0">
                        <a:latin typeface="Cambria Math"/>
                        <a:ea typeface="Cambria Math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3600" b="0" i="1" smtClean="0">
                                <a:latin typeface="Cambria Math"/>
                                <a:ea typeface="Cambria Math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−2</m:t>
                              </m:r>
                            </m:e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−1</m:t>
                              </m:r>
                            </m:e>
                          </m:mr>
                          <m:mr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3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3600" dirty="0"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  <a:blipFill rotWithShape="1">
                <a:blip r:embed="rId2"/>
                <a:stretch>
                  <a:fillRect l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3.6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4400" b="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4400" b="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US" sz="4400" b="0" i="1" smtClean="0">
                                  <a:latin typeface="Cambria Math"/>
                                </a:rPr>
                                <m:t>4</m:t>
                              </m:r>
                            </m:e>
                            <m:e>
                              <m:r>
                                <a:rPr lang="en-US" sz="4400" b="0" i="1" smtClean="0">
                                  <a:latin typeface="Cambria Math"/>
                                </a:rPr>
                                <m:t>−28</m:t>
                              </m:r>
                            </m:e>
                          </m:mr>
                          <m:mr>
                            <m:e>
                              <m:r>
                                <a:rPr lang="en-US" sz="4400" b="0" i="1" smtClean="0">
                                  <a:latin typeface="Cambria Math"/>
                                </a:rPr>
                                <m:t>14</m:t>
                              </m:r>
                            </m:e>
                            <m:e>
                              <m:r>
                                <a:rPr lang="en-US" sz="4400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4400" b="0" dirty="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4400" b="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4400" b="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US" sz="4400" b="0" i="1" smtClean="0">
                                  <a:latin typeface="Cambria Math"/>
                                </a:rPr>
                                <m:t>−20</m:t>
                              </m:r>
                            </m:e>
                            <m:e>
                              <m:r>
                                <a:rPr lang="en-US" sz="4400" b="0" i="1" smtClean="0">
                                  <a:latin typeface="Cambria Math"/>
                                </a:rPr>
                                <m:t>2</m:t>
                              </m:r>
                            </m:e>
                          </m:mr>
                          <m:mr>
                            <m:e>
                              <m:r>
                                <a:rPr lang="en-US" sz="4400" b="0" i="1" smtClean="0">
                                  <a:latin typeface="Cambria Math"/>
                                </a:rPr>
                                <m:t>−8</m:t>
                              </m:r>
                            </m:e>
                            <m:e>
                              <m:r>
                                <a:rPr lang="en-US" sz="4400" b="0" i="1" smtClean="0">
                                  <a:latin typeface="Cambria Math"/>
                                </a:rPr>
                                <m:t>14</m:t>
                              </m:r>
                            </m:e>
                          </m:mr>
                          <m:mr>
                            <m:e>
                              <m:r>
                                <a:rPr lang="en-US" sz="4400" b="0" i="1" smtClean="0">
                                  <a:latin typeface="Cambria Math"/>
                                </a:rPr>
                                <m:t>12</m:t>
                              </m:r>
                            </m:e>
                            <m:e>
                              <m:r>
                                <a:rPr lang="en-US" sz="4400" b="0" i="1" smtClean="0">
                                  <a:latin typeface="Cambria Math"/>
                                </a:rPr>
                                <m:t>−30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4400" b="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2877</TotalTime>
  <Words>158</Words>
  <Application>Microsoft Office PowerPoint</Application>
  <PresentationFormat>On-screen Show (4:3)</PresentationFormat>
  <Paragraphs>95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3.6 Quiz</vt:lpstr>
      <vt:lpstr>3.6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96</cp:revision>
  <dcterms:created xsi:type="dcterms:W3CDTF">2010-08-17T17:31:29Z</dcterms:created>
  <dcterms:modified xsi:type="dcterms:W3CDTF">2012-04-04T15:33:49Z</dcterms:modified>
</cp:coreProperties>
</file>